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7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4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5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9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0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2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8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4C40-0547-4AE9-87E8-B94CB3103396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E9E9-06E3-46BD-8363-E521A1DF1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Black-Scholes </a:t>
            </a:r>
            <a:r>
              <a:rPr lang="en-US" sz="6000" dirty="0" smtClean="0">
                <a:solidFill>
                  <a:srgbClr val="0070C0"/>
                </a:solidFill>
              </a:rPr>
              <a:t>equation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Derivation and solution:</a:t>
            </a: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Options pricing</a:t>
            </a: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Risk free</a:t>
            </a:r>
          </a:p>
          <a:p>
            <a:r>
              <a:rPr lang="en-US" sz="2800">
                <a:solidFill>
                  <a:schemeClr val="accent2">
                    <a:lumMod val="50000"/>
                  </a:schemeClr>
                </a:solidFill>
              </a:rPr>
              <a:t>No-arbitrage </a:t>
            </a:r>
            <a:r>
              <a:rPr lang="en-US" sz="2800" smtClean="0">
                <a:solidFill>
                  <a:schemeClr val="accent2">
                    <a:lumMod val="50000"/>
                  </a:schemeClr>
                </a:solidFill>
              </a:rPr>
              <a:t>bounds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Brownian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motion</a:t>
            </a:r>
            <a:endParaRPr lang="en-US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Stochastic calculus</a:t>
            </a: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Wiener process</a:t>
            </a:r>
          </a:p>
          <a:p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Ito’s lemma</a:t>
            </a:r>
          </a:p>
        </p:txBody>
      </p:sp>
    </p:spTree>
    <p:extLst>
      <p:ext uri="{BB962C8B-B14F-4D97-AF65-F5344CB8AC3E}">
        <p14:creationId xmlns:p14="http://schemas.microsoft.com/office/powerpoint/2010/main" val="147806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92"/>
    </mc:Choice>
    <mc:Fallback xmlns="">
      <p:transition spd="slow" advTm="253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frac{dS}{S} = \mu \,dt + \sigma \,dW\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434576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V = \left(\mu S \frac{\partial V}{\partial S} + \frac{\partial V}{\partial t} + \frac{1}{2}\sigma^2 S^2 \frac{\partial^2 V}{\partial S^2}\right)dt + \sigma S \frac{\partial V}{\partial S}\,d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17" y="3657600"/>
            <a:ext cx="5943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\Pi = -V + \frac{\partial V}{\partial S}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029200"/>
            <a:ext cx="224878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6858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Derivation: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490163"/>
              </p:ext>
            </p:extLst>
          </p:nvPr>
        </p:nvGraphicFramePr>
        <p:xfrm>
          <a:off x="5624706" y="1143000"/>
          <a:ext cx="327510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" imgW="1307532" imgH="482391" progId="Equation.3">
                  <p:embed/>
                </p:oleObj>
              </mc:Choice>
              <mc:Fallback>
                <p:oleObj name="Equation" r:id="rId6" imgW="1307532" imgH="4823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706" y="1143000"/>
                        <a:ext cx="3275105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23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02"/>
    </mc:Choice>
    <mc:Fallback xmlns="">
      <p:transition spd="slow" advTm="268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\Delta \Pi = -\Delta V + \frac{\partial V}{\partial S}\,\Delta 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51" y="457200"/>
            <a:ext cx="4572000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Delta S = \mu S \,\Delta t + \sigma S\,\Delta W\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15" y="2098964"/>
            <a:ext cx="583776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Delta V = \left(\mu S \frac{\partial V}{\partial S} + \frac{\partial V}{\partial t} + \frac{1}{2}\sigma^2 S^2 \frac{\partial^2 V}{\partial S^2}\right)\Delta t + \sigma S \frac{\partial V}{\partial S}\,\Delta 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50" y="3200400"/>
            <a:ext cx="687294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Delta \Pi = \left(-\frac{\partial V}{\partial t} - \frac{1}{2}\sigma^2 S^2 \frac{\partial^2 V}{\partial S^2}\right)\Delta 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15" y="4343400"/>
            <a:ext cx="409388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\Pi\,\Delta t = \Delta \P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688" y="5410200"/>
            <a:ext cx="32613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63"/>
    </mc:Choice>
    <mc:Fallback xmlns="">
      <p:transition spd="slow" advTm="2586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left(-\frac{\partial V}{\partial t} - \frac{1}{2}\sigma^2 S^2 \frac{\partial^2 V}{\partial S^2}\right)\Delta t = r\left(-V + S\frac{\partial V}{\partial S}\right)\Delta 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752600"/>
            <a:ext cx="788595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\frac{\partial V}{\partial t} + \frac{1}{2}\sigma^2 S^2 \frac{\partial^2 V}{\partial S^2} + rS\frac{\partial V}{\partial S} - rV = 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4038600"/>
            <a:ext cx="642158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32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3"/>
    </mc:Choice>
    <mc:Fallback xmlns="">
      <p:transition spd="slow" advTm="2096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</a:rPr>
              <a:t>Solution:</a:t>
            </a:r>
            <a:endParaRPr lang="en-US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8" name="Picture 2" descr="\begin{align}&#10;  C(0, t) &amp;= 0\text{ for all }t \\&#10;  C(S, t) &amp;\rightarrow S\text{ as }S \rightarrow \infty \\&#10;  C(S, T) &amp;= \max\{S - K, 0\}&#10;\end{align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3810000" cy="137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\begin{align}&#10;  \tau &amp;= T - t \\&#10;     u &amp;= Ce^{r\tau} \\&#10;     x &amp;= \ln\left(\frac{S}{K}\right) + \left(r - \frac{1}{2}\sigma^2\right)\tau&#10;\end{align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36" y="3962400"/>
            <a:ext cx="4003964" cy="1737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62"/>
    </mc:Choice>
    <mc:Fallback xmlns="">
      <p:transition spd="slow" advTm="2156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frac{\partial u}{\partial\tau} = \frac{1}{2}\sigma^{2}\frac{\partial^2 u}{\partial x^2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243147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(S, T) = \max\{S - K, 0\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0" y="3124200"/>
            <a:ext cx="55626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u(x, 0) = u_0(x) \equiv K(e^{\max\{x, 0\}} - 1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0" y="4343400"/>
            <a:ext cx="7340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8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86"/>
    </mc:Choice>
    <mc:Fallback xmlns="">
      <p:transition spd="slow" advTm="2308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(x, \tau) = \frac{1}{\sigma\sqrt{2\pi\tau}}\int_{-\infty}^{\infty}{u_0 [y]\exp{\left[-\frac{(x - y)^2}{2\sigma^2 \tau}\right]}}\,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593164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u(x, \tau) = Ke^{x + \frac{1}{2}\sigma^2 \tau}N(d_1) - KN(d_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5181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\begin{align}&#10;  d_1 &amp;= \frac{1}{\sigma\sqrt{\tau}} \left[\left(x + \frac{1}{2} \sigma^{2}\tau\right) + \frac{1}{2} \sigma^2 \tau\right] \\&#10;  d_2 &amp;= \frac{1}{\sigma\sqrt{\tau}} \left[\left(x + \frac{1}{2} \sigma^{2}\tau\right) - \frac{1}{2} \sigma^2 \tau\right]&#10;\end{align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200400"/>
            <a:ext cx="378188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22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96"/>
    </mc:Choice>
    <mc:Fallback xmlns="">
      <p:transition spd="slow" advTm="2539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24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Black-Scholes equation</vt:lpstr>
      <vt:lpstr>PowerPoint Presentation</vt:lpstr>
      <vt:lpstr>PowerPoint Presentation</vt:lpstr>
      <vt:lpstr>PowerPoint Presentation</vt:lpstr>
      <vt:lpstr>Solution: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Black-Scholes equation</dc:title>
  <dc:creator>LENOVO</dc:creator>
  <cp:lastModifiedBy>LENOVO</cp:lastModifiedBy>
  <cp:revision>42</cp:revision>
  <dcterms:created xsi:type="dcterms:W3CDTF">2014-08-12T08:59:38Z</dcterms:created>
  <dcterms:modified xsi:type="dcterms:W3CDTF">2014-08-13T00:28:36Z</dcterms:modified>
</cp:coreProperties>
</file>