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4AE1-A3C3-421B-85CD-52104CFA05A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443D-BFCB-420C-9B1A-54D6F7B34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1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4AE1-A3C3-421B-85CD-52104CFA05A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443D-BFCB-420C-9B1A-54D6F7B34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3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4AE1-A3C3-421B-85CD-52104CFA05A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443D-BFCB-420C-9B1A-54D6F7B34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5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4AE1-A3C3-421B-85CD-52104CFA05A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443D-BFCB-420C-9B1A-54D6F7B34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2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4AE1-A3C3-421B-85CD-52104CFA05A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443D-BFCB-420C-9B1A-54D6F7B34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9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4AE1-A3C3-421B-85CD-52104CFA05A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443D-BFCB-420C-9B1A-54D6F7B34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4AE1-A3C3-421B-85CD-52104CFA05A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443D-BFCB-420C-9B1A-54D6F7B34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2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4AE1-A3C3-421B-85CD-52104CFA05A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443D-BFCB-420C-9B1A-54D6F7B34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3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4AE1-A3C3-421B-85CD-52104CFA05A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443D-BFCB-420C-9B1A-54D6F7B34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7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4AE1-A3C3-421B-85CD-52104CFA05A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443D-BFCB-420C-9B1A-54D6F7B34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0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4AE1-A3C3-421B-85CD-52104CFA05A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443D-BFCB-420C-9B1A-54D6F7B34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4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B4AE1-A3C3-421B-85CD-52104CFA05A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443D-BFCB-420C-9B1A-54D6F7B34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6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295400"/>
          </a:xfrm>
        </p:spPr>
        <p:txBody>
          <a:bodyPr>
            <a:normAutofit/>
          </a:bodyPr>
          <a:lstStyle/>
          <a:p>
            <a:r>
              <a:rPr lang="en-US" sz="4500">
                <a:solidFill>
                  <a:srgbClr val="FF0000"/>
                </a:solidFill>
              </a:rPr>
              <a:t>Math </a:t>
            </a:r>
            <a:r>
              <a:rPr lang="en-US" sz="4500" smtClean="0">
                <a:solidFill>
                  <a:srgbClr val="FF0000"/>
                </a:solidFill>
              </a:rPr>
              <a:t>for finance </a:t>
            </a:r>
            <a:r>
              <a:rPr lang="en-US" sz="4500" dirty="0">
                <a:solidFill>
                  <a:srgbClr val="FF0000"/>
                </a:solidFill>
              </a:rPr>
              <a:t>and </a:t>
            </a:r>
            <a:r>
              <a:rPr lang="en-US" sz="4500" dirty="0" smtClean="0">
                <a:solidFill>
                  <a:srgbClr val="FF0000"/>
                </a:solidFill>
              </a:rPr>
              <a:t>economics</a:t>
            </a:r>
            <a:endParaRPr lang="en-US" sz="45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Interest rates</a:t>
            </a:r>
          </a:p>
          <a:p>
            <a:r>
              <a:rPr lang="en-US" dirty="0">
                <a:solidFill>
                  <a:schemeClr val="tx1"/>
                </a:solidFill>
              </a:rPr>
              <a:t>Marginal cost and revenue</a:t>
            </a:r>
          </a:p>
          <a:p>
            <a:r>
              <a:rPr lang="en-US" dirty="0">
                <a:solidFill>
                  <a:schemeClr val="tx1"/>
                </a:solidFill>
              </a:rPr>
              <a:t>Demand and supply</a:t>
            </a:r>
          </a:p>
          <a:p>
            <a:r>
              <a:rPr lang="en-US" dirty="0">
                <a:solidFill>
                  <a:schemeClr val="tx1"/>
                </a:solidFill>
              </a:rPr>
              <a:t>Elasticity</a:t>
            </a:r>
          </a:p>
          <a:p>
            <a:r>
              <a:rPr lang="en-US" dirty="0">
                <a:solidFill>
                  <a:schemeClr val="tx1"/>
                </a:solidFill>
              </a:rPr>
              <a:t>Production functions</a:t>
            </a:r>
          </a:p>
          <a:p>
            <a:r>
              <a:rPr lang="en-US" dirty="0">
                <a:solidFill>
                  <a:schemeClr val="tx1"/>
                </a:solidFill>
              </a:rPr>
              <a:t>Approximations </a:t>
            </a:r>
          </a:p>
          <a:p>
            <a:r>
              <a:rPr lang="en-US" dirty="0">
                <a:solidFill>
                  <a:schemeClr val="tx1"/>
                </a:solidFill>
              </a:rPr>
              <a:t>Black-Sholes equation</a:t>
            </a:r>
          </a:p>
        </p:txBody>
      </p:sp>
    </p:spTree>
    <p:extLst>
      <p:ext uri="{BB962C8B-B14F-4D97-AF65-F5344CB8AC3E}">
        <p14:creationId xmlns:p14="http://schemas.microsoft.com/office/powerpoint/2010/main" val="366828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86"/>
    </mc:Choice>
    <mc:Fallback xmlns="">
      <p:transition spd="slow" advTm="2158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rates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500" b="0" i="1" smtClean="0">
                        <a:latin typeface="Cambria Math"/>
                      </a:rPr>
                      <m:t>𝐹</m:t>
                    </m:r>
                    <m:r>
                      <a:rPr lang="en-US" sz="3500" b="0" i="1" smtClean="0">
                        <a:latin typeface="Cambria Math"/>
                      </a:rPr>
                      <m:t>=</m:t>
                    </m:r>
                    <m:r>
                      <a:rPr lang="en-US" sz="3500" b="0" i="1" smtClean="0">
                        <a:latin typeface="Cambria Math"/>
                      </a:rPr>
                      <m:t>𝑃</m:t>
                    </m:r>
                    <m:r>
                      <a:rPr lang="en-US" sz="3500" b="0" i="1" smtClean="0">
                        <a:latin typeface="Cambria Math"/>
                      </a:rPr>
                      <m:t>(1+</m:t>
                    </m:r>
                    <m:r>
                      <a:rPr lang="en-US" sz="3500" b="0" i="1" smtClean="0">
                        <a:latin typeface="Cambria Math"/>
                      </a:rPr>
                      <m:t>𝑖𝑡</m:t>
                    </m:r>
                    <m:r>
                      <a:rPr lang="en-US" sz="35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3500" dirty="0" smtClean="0"/>
                  <a:t> </a:t>
                </a:r>
                <a:r>
                  <a:rPr lang="en-US" sz="3500" dirty="0"/>
                  <a:t>simple </a:t>
                </a:r>
                <a:r>
                  <a:rPr lang="en-US" sz="3500" dirty="0" smtClean="0"/>
                  <a:t>interest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500" b="0" i="1" smtClean="0">
                        <a:latin typeface="Cambria Math"/>
                      </a:rPr>
                      <m:t>𝐹</m:t>
                    </m:r>
                    <m:r>
                      <a:rPr lang="en-US" sz="3500" b="0" i="1" smtClean="0">
                        <a:latin typeface="Cambria Math"/>
                      </a:rPr>
                      <m:t>=</m:t>
                    </m:r>
                    <m:r>
                      <a:rPr lang="en-US" sz="3500" b="0" i="1" smtClean="0">
                        <a:latin typeface="Cambria Math"/>
                      </a:rPr>
                      <m:t>𝑃</m:t>
                    </m:r>
                    <m:sSup>
                      <m:sSupPr>
                        <m:ctrlPr>
                          <a:rPr lang="en-US" sz="35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500" b="0" i="1" smtClean="0">
                            <a:latin typeface="Cambria Math"/>
                          </a:rPr>
                          <m:t>(1+</m:t>
                        </m:r>
                        <m:r>
                          <a:rPr lang="en-US" sz="35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35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500" b="0" i="1" smtClean="0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3500" dirty="0" smtClean="0"/>
                  <a:t> </a:t>
                </a:r>
                <a:r>
                  <a:rPr lang="en-US" sz="3500" dirty="0"/>
                  <a:t>discrete compound interest</a:t>
                </a:r>
                <a:endParaRPr lang="en-US" sz="35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500" b="0" i="1" smtClean="0">
                        <a:latin typeface="Cambria Math"/>
                      </a:rPr>
                      <m:t>𝐹</m:t>
                    </m:r>
                    <m:r>
                      <a:rPr lang="en-US" sz="3500" b="0" i="1" smtClean="0">
                        <a:latin typeface="Cambria Math"/>
                      </a:rPr>
                      <m:t>=</m:t>
                    </m:r>
                    <m:r>
                      <a:rPr lang="en-US" sz="3500" b="0" i="1" smtClean="0">
                        <a:latin typeface="Cambria Math"/>
                      </a:rPr>
                      <m:t>𝑃</m:t>
                    </m:r>
                    <m:sSup>
                      <m:sSupPr>
                        <m:ctrlPr>
                          <a:rPr lang="en-US" sz="35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5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3500" b="0" i="1" smtClean="0">
                            <a:latin typeface="Cambria Math"/>
                          </a:rPr>
                          <m:t>𝑖𝑡</m:t>
                        </m:r>
                      </m:sup>
                    </m:sSup>
                  </m:oMath>
                </a14:m>
                <a:r>
                  <a:rPr lang="en-US" sz="3500" dirty="0" smtClean="0"/>
                  <a:t> </a:t>
                </a:r>
                <a:r>
                  <a:rPr lang="en-US" sz="3500" dirty="0"/>
                  <a:t>continuous compound </a:t>
                </a:r>
                <a:r>
                  <a:rPr lang="en-US" sz="3500" dirty="0" smtClean="0"/>
                  <a:t>interest</a:t>
                </a:r>
                <a:endParaRPr lang="en-US" sz="35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383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769"/>
    </mc:Choice>
    <mc:Fallback xmlns="">
      <p:transition spd="slow" advTm="2076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cost and revenue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000" b="0" i="1" smtClean="0">
                              <a:latin typeface="Cambria Math"/>
                            </a:rPr>
                            <m:t>𝑑𝐶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/>
                            </a:rPr>
                            <m:t>𝑑𝐴</m:t>
                          </m:r>
                        </m:den>
                      </m:f>
                    </m:oMath>
                  </m:oMathPara>
                </a14:m>
                <a:endParaRPr lang="en-US" sz="6000" dirty="0" smtClean="0"/>
              </a:p>
              <a:p>
                <a:pPr marL="0" indent="0">
                  <a:buNone/>
                </a:pPr>
                <a:endParaRPr lang="en-US" sz="6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000" b="0" i="1" smtClean="0">
                              <a:latin typeface="Cambria Math"/>
                            </a:rPr>
                            <m:t>𝑑𝑅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/>
                            </a:rPr>
                            <m:t>𝑑𝐴</m:t>
                          </m:r>
                        </m:den>
                      </m:f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186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20"/>
    </mc:Choice>
    <mc:Fallback xmlns="">
      <p:transition spd="slow" advTm="2182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and supply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69332"/>
            <a:ext cx="7848600" cy="4902867"/>
          </a:xfrm>
        </p:spPr>
      </p:pic>
    </p:spTree>
    <p:extLst>
      <p:ext uri="{BB962C8B-B14F-4D97-AF65-F5344CB8AC3E}">
        <p14:creationId xmlns:p14="http://schemas.microsoft.com/office/powerpoint/2010/main" val="241499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30"/>
    </mc:Choice>
    <mc:Fallback xmlns="">
      <p:transition spd="slow" advTm="2153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Elasticity</a:t>
            </a:r>
            <a:endParaRPr lang="en-US" sz="9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000" b="0" i="1" smtClean="0">
                              <a:latin typeface="Cambria Math"/>
                            </a:rPr>
                            <m:t>𝑃</m:t>
                          </m:r>
                        </m:num>
                        <m:den>
                          <m:r>
                            <a:rPr lang="en-US" sz="50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  <m:f>
                        <m:fPr>
                          <m:ctrlPr>
                            <a:rPr lang="en-US" sz="5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000" b="0" i="1" smtClean="0">
                              <a:latin typeface="Cambria Math"/>
                            </a:rPr>
                            <m:t>𝑑𝐷</m:t>
                          </m:r>
                        </m:num>
                        <m:den>
                          <m:r>
                            <a:rPr lang="en-US" sz="5000" b="0" i="1" smtClean="0">
                              <a:latin typeface="Cambria Math"/>
                            </a:rPr>
                            <m:t>𝑑𝑃</m:t>
                          </m:r>
                        </m:den>
                      </m:f>
                    </m:oMath>
                  </m:oMathPara>
                </a14:m>
                <a:endParaRPr lang="en-US" sz="5000" dirty="0" smtClean="0"/>
              </a:p>
              <a:p>
                <a:pPr marL="0" indent="0">
                  <a:buNone/>
                </a:pPr>
                <a:endParaRPr lang="en-US" sz="5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000" b="0" i="1" smtClean="0">
                              <a:latin typeface="Cambria Math"/>
                            </a:rPr>
                            <m:t>𝑃</m:t>
                          </m:r>
                        </m:num>
                        <m:den>
                          <m:r>
                            <a:rPr lang="en-US" sz="5000" b="0" i="1" smtClean="0">
                              <a:latin typeface="Cambria Math"/>
                            </a:rPr>
                            <m:t>𝑆</m:t>
                          </m:r>
                        </m:den>
                      </m:f>
                      <m:f>
                        <m:fPr>
                          <m:ctrlPr>
                            <a:rPr lang="en-US" sz="5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000" b="0" i="1" smtClean="0">
                              <a:latin typeface="Cambria Math"/>
                            </a:rPr>
                            <m:t>𝑑𝑆</m:t>
                          </m:r>
                        </m:num>
                        <m:den>
                          <m:r>
                            <a:rPr lang="en-US" sz="5000" b="0" i="1" smtClean="0">
                              <a:latin typeface="Cambria Math"/>
                            </a:rPr>
                            <m:t>𝑑𝑃</m:t>
                          </m:r>
                        </m:den>
                      </m:f>
                    </m:oMath>
                  </m:oMathPara>
                </a14:m>
                <a:endParaRPr lang="en-US" sz="5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569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820"/>
    </mc:Choice>
    <mc:Fallback xmlns="">
      <p:transition spd="slow" advTm="2082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Production functions</a:t>
            </a:r>
            <a:endParaRPr lang="en-US" sz="7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800" b="0" i="1" smtClean="0">
                          <a:latin typeface="Cambria Math"/>
                        </a:rPr>
                        <m:t>𝑌</m:t>
                      </m:r>
                      <m:r>
                        <a:rPr lang="en-US" sz="8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8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8800" b="0" i="1" smtClean="0">
                              <a:latin typeface="Cambria Math"/>
                            </a:rPr>
                            <m:t>𝐶</m:t>
                          </m:r>
                        </m:e>
                        <m:sup>
                          <m:r>
                            <a:rPr lang="en-US" sz="8800" b="0" i="1" smtClean="0">
                              <a:latin typeface="Cambria Math"/>
                            </a:rPr>
                            <m:t>𝑎</m:t>
                          </m:r>
                        </m:sup>
                      </m:sSup>
                      <m:sSup>
                        <m:sSupPr>
                          <m:ctrlPr>
                            <a:rPr lang="en-US" sz="8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8800" b="0" i="1" smtClean="0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en-US" sz="8800" b="0" i="1" smtClean="0">
                              <a:latin typeface="Cambria Math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US" sz="88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800" b="0" i="1" smtClean="0">
                          <a:latin typeface="Cambria Math"/>
                        </a:rPr>
                        <m:t>𝑌</m:t>
                      </m:r>
                      <m:r>
                        <a:rPr lang="en-US" sz="8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8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8800" b="0" i="1" smtClean="0">
                              <a:latin typeface="Cambria Math"/>
                            </a:rPr>
                            <m:t>𝑇𝐶</m:t>
                          </m:r>
                        </m:e>
                        <m:sup>
                          <m:r>
                            <a:rPr lang="en-US" sz="8800" b="0" i="1" smtClean="0">
                              <a:latin typeface="Cambria Math"/>
                            </a:rPr>
                            <m:t>𝑎</m:t>
                          </m:r>
                        </m:sup>
                      </m:sSup>
                      <m:sSup>
                        <m:sSupPr>
                          <m:ctrlPr>
                            <a:rPr lang="en-US" sz="8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8800" b="0" i="1" smtClean="0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en-US" sz="8800" b="0" i="1" smtClean="0">
                              <a:latin typeface="Cambria Math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US" sz="8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297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77"/>
    </mc:Choice>
    <mc:Fallback xmlns="">
      <p:transition spd="slow" advTm="2157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Approximations</a:t>
            </a:r>
            <a:endParaRPr lang="en-US" sz="8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Linear </a:t>
                </a:r>
                <a:r>
                  <a:rPr lang="en-US" dirty="0"/>
                  <a:t>least squares </a:t>
                </a:r>
                <a:r>
                  <a:rPr lang="en-US" dirty="0" smtClean="0"/>
                  <a:t>fitting</a:t>
                </a:r>
              </a:p>
              <a:p>
                <a:pPr marL="0" indent="0">
                  <a:buNone/>
                </a:pPr>
                <a:r>
                  <a:rPr lang="en-US" dirty="0" smtClean="0"/>
                  <a:t>y = </a:t>
                </a:r>
                <a:r>
                  <a:rPr lang="en-US" dirty="0" err="1" smtClean="0"/>
                  <a:t>gx</a:t>
                </a:r>
                <a:r>
                  <a:rPr lang="en-US" dirty="0" smtClean="0"/>
                  <a:t> + i</a:t>
                </a:r>
              </a:p>
              <a:p>
                <a:pPr marL="0" indent="0">
                  <a:buNone/>
                </a:pPr>
                <a:r>
                  <a:rPr lang="en-US" dirty="0"/>
                  <a:t>vertical </a:t>
                </a:r>
                <a:r>
                  <a:rPr lang="en-US" dirty="0" smtClean="0"/>
                  <a:t>offsets</a:t>
                </a:r>
              </a:p>
              <a:p>
                <a:pPr marL="0" indent="0">
                  <a:buNone/>
                </a:pPr>
                <a:r>
                  <a:rPr lang="en-US" dirty="0"/>
                  <a:t>for any </a:t>
                </a:r>
                <a:r>
                  <a:rPr lang="en-US" dirty="0" smtClean="0"/>
                  <a:t>n points </a:t>
                </a:r>
                <a:r>
                  <a:rPr lang="en-US" dirty="0"/>
                  <a:t>(x</a:t>
                </a:r>
                <a:r>
                  <a:rPr lang="en-US" baseline="-25000" dirty="0"/>
                  <a:t>1</a:t>
                </a:r>
                <a:r>
                  <a:rPr lang="en-US" dirty="0"/>
                  <a:t>,y</a:t>
                </a:r>
                <a:r>
                  <a:rPr lang="en-US" baseline="-25000" dirty="0"/>
                  <a:t>1</a:t>
                </a:r>
                <a:r>
                  <a:rPr lang="en-US" dirty="0"/>
                  <a:t>), (x</a:t>
                </a:r>
                <a:r>
                  <a:rPr lang="en-US" baseline="-25000" dirty="0"/>
                  <a:t>2</a:t>
                </a:r>
                <a:r>
                  <a:rPr lang="en-US" dirty="0"/>
                  <a:t>,y</a:t>
                </a:r>
                <a:r>
                  <a:rPr lang="en-US" baseline="-25000" dirty="0"/>
                  <a:t>2</a:t>
                </a:r>
                <a:r>
                  <a:rPr lang="en-US" dirty="0"/>
                  <a:t>), </a:t>
                </a:r>
                <a:r>
                  <a:rPr lang="en-US" dirty="0" smtClean="0"/>
                  <a:t>. . . (</a:t>
                </a:r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n</a:t>
                </a:r>
                <a:r>
                  <a:rPr lang="en-US" dirty="0" err="1" smtClean="0"/>
                  <a:t>,y</a:t>
                </a:r>
                <a:r>
                  <a:rPr lang="en-US" baseline="-25000" dirty="0" err="1" smtClean="0"/>
                  <a:t>n</a:t>
                </a:r>
                <a:r>
                  <a:rPr lang="en-US" dirty="0" smtClean="0"/>
                  <a:t>), </a:t>
                </a:r>
                <a:r>
                  <a:rPr lang="en-US" dirty="0"/>
                  <a:t>which are not on any one straight </a:t>
                </a:r>
                <a:r>
                  <a:rPr lang="en-US" dirty="0" smtClean="0"/>
                  <a:t>line:</a:t>
                </a:r>
              </a:p>
              <a:p>
                <a:pPr marL="0" indent="0">
                  <a:buNone/>
                </a:pPr>
                <a:endParaRPr lang="en-US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𝑔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nary>
                                </m:e>
                                <m:sub/>
                              </m:sSub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−(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nary>
                                <m:naryPr>
                                  <m:chr m:val="∑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  <m:sub/>
                          </m:sSub>
                          <m:r>
                            <a:rPr lang="en-US" i="1">
                              <a:latin typeface="Cambria Math"/>
                            </a:rPr>
                            <m:t>)(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nary>
                                <m:naryPr>
                                  <m:chr m:val="∑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  <m:sub/>
                          </m:sSub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Sup>
                                        <m:sSubSupPr>
                                          <m:ctrlPr>
                                            <a:rPr lang="en-US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b="0" i="1" baseline="-25000" smtClean="0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e>
                                        <m:sub/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nary>
                                </m:e>
                                <m:sub/>
                                <m:sup/>
                              </m:sSubSup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𝑖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𝑔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nary>
                            <m:naryPr>
                              <m:chr m:val="∑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1185" t="-2426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95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88"/>
    </mc:Choice>
    <mc:Fallback xmlns="">
      <p:transition spd="slow" advTm="2148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Black-Sholes equation</a:t>
            </a:r>
            <a:endParaRPr lang="en-US" sz="6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95400"/>
            <a:ext cx="6477000" cy="5257800"/>
          </a:xfrm>
        </p:spPr>
      </p:pic>
    </p:spTree>
    <p:extLst>
      <p:ext uri="{BB962C8B-B14F-4D97-AF65-F5344CB8AC3E}">
        <p14:creationId xmlns:p14="http://schemas.microsoft.com/office/powerpoint/2010/main" val="171234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97"/>
    </mc:Choice>
    <mc:Fallback xmlns="">
      <p:transition spd="slow" advTm="20997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246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Math for finance and economics</vt:lpstr>
      <vt:lpstr>Interest rates</vt:lpstr>
      <vt:lpstr>Marginal cost and revenue</vt:lpstr>
      <vt:lpstr>Demand and supply</vt:lpstr>
      <vt:lpstr>Elasticity</vt:lpstr>
      <vt:lpstr>Production functions</vt:lpstr>
      <vt:lpstr>Approximations</vt:lpstr>
      <vt:lpstr>Black-Sholes equation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of finance and economics</dc:title>
  <dc:creator>LENOVO</dc:creator>
  <cp:lastModifiedBy>LENOVO</cp:lastModifiedBy>
  <cp:revision>34</cp:revision>
  <dcterms:created xsi:type="dcterms:W3CDTF">2014-08-11T23:21:35Z</dcterms:created>
  <dcterms:modified xsi:type="dcterms:W3CDTF">2014-08-13T00:28:10Z</dcterms:modified>
</cp:coreProperties>
</file>